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78" r:id="rId11"/>
    <p:sldId id="279"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80" r:id="rId26"/>
    <p:sldId id="281" r:id="rId27"/>
    <p:sldId id="282"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392" y="60"/>
      </p:cViewPr>
      <p:guideLst>
        <p:guide orient="horz" pos="2160"/>
        <p:guide pos="2880"/>
      </p:guideLst>
    </p:cSldViewPr>
  </p:slideViewPr>
  <p:notesTextViewPr>
    <p:cViewPr>
      <p:scale>
        <a:sx n="1" d="1"/>
        <a:sy n="1" d="1"/>
      </p:scale>
      <p:origin x="0" y="0"/>
    </p:cViewPr>
  </p:notesTextViewPr>
  <p:sorterViewPr>
    <p:cViewPr>
      <p:scale>
        <a:sx n="100" d="100"/>
        <a:sy n="100" d="100"/>
      </p:scale>
      <p:origin x="0" y="14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3F0BAF-0D7B-438B-BD19-86CAEA9BC850}" type="datetimeFigureOut">
              <a:rPr lang="en-GB" smtClean="0"/>
              <a:t>31/10/2017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DC51E6-7CBD-493E-A406-DE8DAC80EE83}" type="slidenum">
              <a:rPr lang="en-GB" smtClean="0"/>
              <a:t>‹#›</a:t>
            </a:fld>
            <a:endParaRPr lang="en-GB"/>
          </a:p>
        </p:txBody>
      </p:sp>
    </p:spTree>
    <p:extLst>
      <p:ext uri="{BB962C8B-B14F-4D97-AF65-F5344CB8AC3E}">
        <p14:creationId xmlns:p14="http://schemas.microsoft.com/office/powerpoint/2010/main" val="27603896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10"/>
          </p:nvPr>
        </p:nvSpPr>
        <p:spPr/>
        <p:txBody>
          <a:bodyPr/>
          <a:lstStyle/>
          <a:p>
            <a:fld id="{73DC51E6-7CBD-493E-A406-DE8DAC80EE83}" type="slidenum">
              <a:rPr lang="en-GB" smtClean="0"/>
              <a:t>27</a:t>
            </a:fld>
            <a:endParaRPr lang="en-GB"/>
          </a:p>
        </p:txBody>
      </p:sp>
    </p:spTree>
    <p:extLst>
      <p:ext uri="{BB962C8B-B14F-4D97-AF65-F5344CB8AC3E}">
        <p14:creationId xmlns:p14="http://schemas.microsoft.com/office/powerpoint/2010/main" val="9312721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E330836-6E85-4953-A02E-31D6E1F41E74}" type="datetimeFigureOut">
              <a:rPr lang="en-GB" smtClean="0"/>
              <a:t>31/10/2017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2311232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E330836-6E85-4953-A02E-31D6E1F41E74}" type="datetimeFigureOut">
              <a:rPr lang="en-GB" smtClean="0"/>
              <a:t>31/10/2017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1963681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E330836-6E85-4953-A02E-31D6E1F41E74}" type="datetimeFigureOut">
              <a:rPr lang="en-GB" smtClean="0"/>
              <a:t>31/10/2017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1322760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E330836-6E85-4953-A02E-31D6E1F41E74}" type="datetimeFigureOut">
              <a:rPr lang="en-GB" smtClean="0"/>
              <a:t>31/10/2017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395571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E330836-6E85-4953-A02E-31D6E1F41E74}" type="datetimeFigureOut">
              <a:rPr lang="en-GB" smtClean="0"/>
              <a:t>31/10/2017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18477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E330836-6E85-4953-A02E-31D6E1F41E74}" type="datetimeFigureOut">
              <a:rPr lang="en-GB" smtClean="0"/>
              <a:t>31/10/2017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405859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330836-6E85-4953-A02E-31D6E1F41E74}" type="datetimeFigureOut">
              <a:rPr lang="en-GB" smtClean="0"/>
              <a:t>31/10/2017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1939640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330836-6E85-4953-A02E-31D6E1F41E74}" type="datetimeFigureOut">
              <a:rPr lang="en-GB" smtClean="0"/>
              <a:t>31/10/2017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1017048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330836-6E85-4953-A02E-31D6E1F41E74}" type="datetimeFigureOut">
              <a:rPr lang="en-GB" smtClean="0"/>
              <a:t>31/10/2017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1671261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E330836-6E85-4953-A02E-31D6E1F41E74}" type="datetimeFigureOut">
              <a:rPr lang="en-GB" smtClean="0"/>
              <a:t>31/10/2017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2973967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E330836-6E85-4953-A02E-31D6E1F41E74}" type="datetimeFigureOut">
              <a:rPr lang="en-GB" smtClean="0"/>
              <a:t>31/10/2017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D8B9F7-91BD-49CD-8FBD-120CDBF4B760}" type="slidenum">
              <a:rPr lang="en-GB" smtClean="0"/>
              <a:t>‹#›</a:t>
            </a:fld>
            <a:endParaRPr lang="en-GB"/>
          </a:p>
        </p:txBody>
      </p:sp>
    </p:spTree>
    <p:extLst>
      <p:ext uri="{BB962C8B-B14F-4D97-AF65-F5344CB8AC3E}">
        <p14:creationId xmlns:p14="http://schemas.microsoft.com/office/powerpoint/2010/main" val="2858892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330836-6E85-4953-A02E-31D6E1F41E74}" type="datetimeFigureOut">
              <a:rPr lang="en-GB" smtClean="0"/>
              <a:t>31/10/2017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D8B9F7-91BD-49CD-8FBD-120CDBF4B760}" type="slidenum">
              <a:rPr lang="en-GB" smtClean="0"/>
              <a:t>‹#›</a:t>
            </a:fld>
            <a:endParaRPr lang="en-GB"/>
          </a:p>
        </p:txBody>
      </p:sp>
    </p:spTree>
    <p:extLst>
      <p:ext uri="{BB962C8B-B14F-4D97-AF65-F5344CB8AC3E}">
        <p14:creationId xmlns:p14="http://schemas.microsoft.com/office/powerpoint/2010/main" val="4062179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96753"/>
            <a:ext cx="7772400" cy="2403698"/>
          </a:xfrm>
        </p:spPr>
        <p:txBody>
          <a:bodyPr>
            <a:normAutofit fontScale="90000"/>
          </a:bodyPr>
          <a:lstStyle/>
          <a:p>
            <a:pPr algn="just"/>
            <a:r>
              <a:rPr lang="en-GB" dirty="0" smtClean="0"/>
              <a:t>HUMAN RESOURCE GOVERNANCE, RISK MANAGEMENT AND COMPLIANCE</a:t>
            </a:r>
            <a:endParaRPr lang="en-GB" dirty="0"/>
          </a:p>
        </p:txBody>
      </p:sp>
      <p:sp>
        <p:nvSpPr>
          <p:cNvPr id="3" name="Subtitle 2"/>
          <p:cNvSpPr>
            <a:spLocks noGrp="1"/>
          </p:cNvSpPr>
          <p:nvPr>
            <p:ph type="subTitle" idx="1"/>
          </p:nvPr>
        </p:nvSpPr>
        <p:spPr/>
        <p:txBody>
          <a:bodyPr>
            <a:normAutofit fontScale="92500" lnSpcReduction="10000"/>
          </a:bodyPr>
          <a:lstStyle/>
          <a:p>
            <a:pPr algn="just"/>
            <a:r>
              <a:rPr lang="en-GB" dirty="0" smtClean="0"/>
              <a:t>PRESENTED AT ANNUAL CONFERENCE FOR INSTITUTE OF PEOPLE MANAGEMENT  HELD AT NKOPOLA LODGE 26</a:t>
            </a:r>
            <a:r>
              <a:rPr lang="en-GB" baseline="30000" dirty="0" smtClean="0"/>
              <a:t>TH</a:t>
            </a:r>
            <a:r>
              <a:rPr lang="en-GB" dirty="0" smtClean="0"/>
              <a:t> TO 28</a:t>
            </a:r>
            <a:r>
              <a:rPr lang="en-GB" baseline="30000" dirty="0" smtClean="0"/>
              <a:t>TH</a:t>
            </a:r>
            <a:r>
              <a:rPr lang="en-GB" dirty="0" smtClean="0"/>
              <a:t>  OCTOBER 2017</a:t>
            </a:r>
            <a:endParaRPr lang="en-GB" dirty="0"/>
          </a:p>
        </p:txBody>
      </p:sp>
    </p:spTree>
    <p:extLst>
      <p:ext uri="{BB962C8B-B14F-4D97-AF65-F5344CB8AC3E}">
        <p14:creationId xmlns:p14="http://schemas.microsoft.com/office/powerpoint/2010/main" val="21119689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Presentation outline</a:t>
            </a:r>
            <a:endParaRPr lang="en-GB" dirty="0"/>
          </a:p>
        </p:txBody>
      </p:sp>
      <p:sp>
        <p:nvSpPr>
          <p:cNvPr id="3" name="Content Placeholder 2"/>
          <p:cNvSpPr>
            <a:spLocks noGrp="1"/>
          </p:cNvSpPr>
          <p:nvPr>
            <p:ph idx="1"/>
          </p:nvPr>
        </p:nvSpPr>
        <p:spPr/>
        <p:txBody>
          <a:bodyPr/>
          <a:lstStyle/>
          <a:p>
            <a:pPr marL="0" indent="0" algn="just">
              <a:buNone/>
            </a:pPr>
            <a:r>
              <a:rPr lang="en-GB" dirty="0" smtClean="0"/>
              <a:t>The presentation will cover:</a:t>
            </a:r>
          </a:p>
          <a:p>
            <a:pPr algn="just"/>
            <a:r>
              <a:rPr lang="en-GB" dirty="0" smtClean="0"/>
              <a:t>Overview of Human Resources Management</a:t>
            </a:r>
          </a:p>
          <a:p>
            <a:pPr algn="just"/>
            <a:r>
              <a:rPr lang="en-GB" dirty="0" smtClean="0"/>
              <a:t>Human Resources Management governance</a:t>
            </a:r>
          </a:p>
          <a:p>
            <a:pPr algn="just"/>
            <a:r>
              <a:rPr lang="en-GB" dirty="0" smtClean="0"/>
              <a:t>Human Resources Management risk management</a:t>
            </a:r>
          </a:p>
          <a:p>
            <a:pPr algn="just"/>
            <a:r>
              <a:rPr lang="en-GB" dirty="0" smtClean="0"/>
              <a:t>Human Resources Management compliance with its regulatory framework</a:t>
            </a:r>
          </a:p>
          <a:p>
            <a:pPr algn="just"/>
            <a:r>
              <a:rPr lang="en-GB" dirty="0" smtClean="0"/>
              <a:t>Conclusion</a:t>
            </a:r>
          </a:p>
          <a:p>
            <a:endParaRPr lang="en-GB" dirty="0"/>
          </a:p>
        </p:txBody>
      </p:sp>
    </p:spTree>
    <p:extLst>
      <p:ext uri="{BB962C8B-B14F-4D97-AF65-F5344CB8AC3E}">
        <p14:creationId xmlns:p14="http://schemas.microsoft.com/office/powerpoint/2010/main" val="28245316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GB" dirty="0" smtClean="0"/>
              <a:t>Overview of Human Resources Management</a:t>
            </a:r>
            <a:endParaRPr lang="en-GB" dirty="0"/>
          </a:p>
        </p:txBody>
      </p:sp>
      <p:sp>
        <p:nvSpPr>
          <p:cNvPr id="3" name="Content Placeholder 2"/>
          <p:cNvSpPr>
            <a:spLocks noGrp="1"/>
          </p:cNvSpPr>
          <p:nvPr>
            <p:ph idx="1"/>
          </p:nvPr>
        </p:nvSpPr>
        <p:spPr/>
        <p:txBody>
          <a:bodyPr/>
          <a:lstStyle/>
          <a:p>
            <a:pPr marL="0" indent="0">
              <a:buNone/>
            </a:pPr>
            <a:r>
              <a:rPr lang="en-GB" dirty="0" smtClean="0"/>
              <a:t>This is the specialist function of management which has prime responsibility for:</a:t>
            </a:r>
          </a:p>
          <a:p>
            <a:pPr algn="just"/>
            <a:r>
              <a:rPr lang="en-GB" dirty="0" smtClean="0"/>
              <a:t>Formulating, proposing and gaining acceptance for personnel policies and strategies of the organization,</a:t>
            </a:r>
          </a:p>
          <a:p>
            <a:pPr algn="just"/>
            <a:r>
              <a:rPr lang="en-GB" dirty="0" smtClean="0"/>
              <a:t>Advising and guiding the organization’s managers on the implementation of personnel policies and strategies</a:t>
            </a:r>
            <a:endParaRPr lang="en-GB" dirty="0"/>
          </a:p>
        </p:txBody>
      </p:sp>
    </p:spTree>
    <p:extLst>
      <p:ext uri="{BB962C8B-B14F-4D97-AF65-F5344CB8AC3E}">
        <p14:creationId xmlns:p14="http://schemas.microsoft.com/office/powerpoint/2010/main" val="3238240731"/>
      </p:ext>
    </p:extLst>
  </p:cSld>
  <p:clrMapOvr>
    <a:masterClrMapping/>
  </p:clrMapOvr>
  <p:transition spd="slow">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lstStyle/>
          <a:p>
            <a:pPr algn="just"/>
            <a:r>
              <a:rPr lang="en-GB" dirty="0" smtClean="0"/>
              <a:t>Providing personnel services for the organizations to facilitate  the recruitment, motivation and development of sufficient and suitable employees at all levels,</a:t>
            </a:r>
          </a:p>
          <a:p>
            <a:pPr algn="just"/>
            <a:r>
              <a:rPr lang="en-GB" dirty="0" smtClean="0"/>
              <a:t>Advising the organization’s managers on the human resources consequences of change.</a:t>
            </a:r>
            <a:endParaRPr lang="en-GB" dirty="0"/>
          </a:p>
        </p:txBody>
      </p:sp>
    </p:spTree>
    <p:extLst>
      <p:ext uri="{BB962C8B-B14F-4D97-AF65-F5344CB8AC3E}">
        <p14:creationId xmlns:p14="http://schemas.microsoft.com/office/powerpoint/2010/main" val="105605715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GB" dirty="0" smtClean="0"/>
              <a:t>Major Components of Human Resources Management</a:t>
            </a:r>
            <a:endParaRPr lang="en-GB" dirty="0"/>
          </a:p>
        </p:txBody>
      </p:sp>
      <p:sp>
        <p:nvSpPr>
          <p:cNvPr id="3" name="Content Placeholder 2"/>
          <p:cNvSpPr>
            <a:spLocks noGrp="1"/>
          </p:cNvSpPr>
          <p:nvPr>
            <p:ph idx="1"/>
          </p:nvPr>
        </p:nvSpPr>
        <p:spPr/>
        <p:txBody>
          <a:bodyPr>
            <a:normAutofit fontScale="85000" lnSpcReduction="10000"/>
          </a:bodyPr>
          <a:lstStyle/>
          <a:p>
            <a:pPr algn="just"/>
            <a:r>
              <a:rPr lang="en-GB" dirty="0" smtClean="0"/>
              <a:t>Human resources Planning responsible for job analysis and designing of organizational structures; formulation of HR regulatory frameworks and many more.</a:t>
            </a:r>
          </a:p>
          <a:p>
            <a:pPr algn="just"/>
            <a:r>
              <a:rPr lang="en-GB" dirty="0" smtClean="0"/>
              <a:t>Human resources Development responsible for analysis of knowledge and skills levels; assessing credibility of training programmes and institutions and many more,</a:t>
            </a:r>
          </a:p>
          <a:p>
            <a:pPr algn="just"/>
            <a:r>
              <a:rPr lang="en-GB" dirty="0" smtClean="0"/>
              <a:t>Human resources management services responsible for implementing human resources regulatory frameworks including  counselling and many more.</a:t>
            </a:r>
            <a:endParaRPr lang="en-GB" dirty="0"/>
          </a:p>
        </p:txBody>
      </p:sp>
    </p:spTree>
    <p:extLst>
      <p:ext uri="{BB962C8B-B14F-4D97-AF65-F5344CB8AC3E}">
        <p14:creationId xmlns:p14="http://schemas.microsoft.com/office/powerpoint/2010/main" val="300158922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Human Resources Governance</a:t>
            </a:r>
            <a:endParaRPr lang="en-GB" dirty="0"/>
          </a:p>
        </p:txBody>
      </p:sp>
      <p:sp>
        <p:nvSpPr>
          <p:cNvPr id="3" name="Content Placeholder 2"/>
          <p:cNvSpPr>
            <a:spLocks noGrp="1"/>
          </p:cNvSpPr>
          <p:nvPr>
            <p:ph idx="1"/>
          </p:nvPr>
        </p:nvSpPr>
        <p:spPr/>
        <p:txBody>
          <a:bodyPr/>
          <a:lstStyle/>
          <a:p>
            <a:pPr marL="0" indent="0" algn="just">
              <a:buNone/>
            </a:pPr>
            <a:r>
              <a:rPr lang="en-GB" dirty="0" smtClean="0"/>
              <a:t>Governance is defined by Institute of Internal Auditors as “The </a:t>
            </a:r>
            <a:r>
              <a:rPr lang="en-GB" dirty="0"/>
              <a:t>combination of processes and structures implemented by the board to inform, direct, manage, and monitor the activities of the organization toward the achievement of its objectives </a:t>
            </a:r>
            <a:r>
              <a:rPr lang="en-GB" dirty="0" smtClean="0"/>
              <a:t>“. In summary this means how the organization is directed and controlled to achieve its objectives.</a:t>
            </a:r>
            <a:endParaRPr lang="en-GB" dirty="0"/>
          </a:p>
        </p:txBody>
      </p:sp>
    </p:spTree>
    <p:extLst>
      <p:ext uri="{BB962C8B-B14F-4D97-AF65-F5344CB8AC3E}">
        <p14:creationId xmlns:p14="http://schemas.microsoft.com/office/powerpoint/2010/main" val="1657243148"/>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Human Resources Direction</a:t>
            </a:r>
            <a:endParaRPr lang="en-GB" dirty="0"/>
          </a:p>
        </p:txBody>
      </p:sp>
      <p:sp>
        <p:nvSpPr>
          <p:cNvPr id="3" name="Content Placeholder 2"/>
          <p:cNvSpPr>
            <a:spLocks noGrp="1"/>
          </p:cNvSpPr>
          <p:nvPr>
            <p:ph idx="1"/>
          </p:nvPr>
        </p:nvSpPr>
        <p:spPr/>
        <p:txBody>
          <a:bodyPr/>
          <a:lstStyle/>
          <a:p>
            <a:pPr marL="0" indent="0" algn="just">
              <a:buNone/>
            </a:pPr>
            <a:r>
              <a:rPr lang="en-GB" dirty="0" smtClean="0"/>
              <a:t>Services of human resources will be directed by:</a:t>
            </a:r>
          </a:p>
          <a:p>
            <a:pPr algn="just"/>
            <a:r>
              <a:rPr lang="en-GB" dirty="0" smtClean="0"/>
              <a:t>Human resources management laws,</a:t>
            </a:r>
          </a:p>
          <a:p>
            <a:pPr algn="just"/>
            <a:r>
              <a:rPr lang="en-GB" dirty="0" smtClean="0"/>
              <a:t>Human Resources Management policies,</a:t>
            </a:r>
          </a:p>
          <a:p>
            <a:pPr algn="just"/>
            <a:r>
              <a:rPr lang="en-GB" dirty="0" smtClean="0"/>
              <a:t>Human Resources Rules, Regulations and Procedures,</a:t>
            </a:r>
          </a:p>
          <a:p>
            <a:pPr algn="just"/>
            <a:r>
              <a:rPr lang="en-GB" dirty="0" smtClean="0"/>
              <a:t>Human Resources Instructions and training,</a:t>
            </a:r>
          </a:p>
          <a:p>
            <a:pPr algn="just"/>
            <a:r>
              <a:rPr lang="en-GB" dirty="0" smtClean="0"/>
              <a:t>Human Resources Management plans and targets and many more others.</a:t>
            </a:r>
            <a:endParaRPr lang="en-GB" dirty="0"/>
          </a:p>
        </p:txBody>
      </p:sp>
    </p:spTree>
    <p:extLst>
      <p:ext uri="{BB962C8B-B14F-4D97-AF65-F5344CB8AC3E}">
        <p14:creationId xmlns:p14="http://schemas.microsoft.com/office/powerpoint/2010/main" val="25366179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GB" dirty="0" smtClean="0"/>
              <a:t>Human Resources Management Control</a:t>
            </a:r>
            <a:endParaRPr lang="en-GB" dirty="0"/>
          </a:p>
        </p:txBody>
      </p:sp>
      <p:sp>
        <p:nvSpPr>
          <p:cNvPr id="3" name="Content Placeholder 2"/>
          <p:cNvSpPr>
            <a:spLocks noGrp="1"/>
          </p:cNvSpPr>
          <p:nvPr>
            <p:ph idx="1"/>
          </p:nvPr>
        </p:nvSpPr>
        <p:spPr/>
        <p:txBody>
          <a:bodyPr/>
          <a:lstStyle/>
          <a:p>
            <a:pPr marL="0" indent="0" algn="just">
              <a:buNone/>
            </a:pPr>
            <a:r>
              <a:rPr lang="en-GB" dirty="0" smtClean="0"/>
              <a:t>The control is the implementation of the provisions in the Direction and the spirit of correcting divergences from the direction. This is done through the structures and related distribution of authority and power as defined in the regulatory framework of the organization. Control environment has significant role to play for the organization to realize its </a:t>
            </a:r>
            <a:r>
              <a:rPr lang="en-GB" smtClean="0"/>
              <a:t>maximum potential.</a:t>
            </a:r>
            <a:endParaRPr lang="en-GB" dirty="0"/>
          </a:p>
        </p:txBody>
      </p:sp>
    </p:spTree>
    <p:extLst>
      <p:ext uri="{BB962C8B-B14F-4D97-AF65-F5344CB8AC3E}">
        <p14:creationId xmlns:p14="http://schemas.microsoft.com/office/powerpoint/2010/main" val="735048278"/>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Model</a:t>
            </a:r>
            <a:endParaRPr lang="en-GB" dirty="0"/>
          </a:p>
        </p:txBody>
      </p:sp>
      <p:sp>
        <p:nvSpPr>
          <p:cNvPr id="3" name="Content Placeholder 2"/>
          <p:cNvSpPr>
            <a:spLocks noGrp="1"/>
          </p:cNvSpPr>
          <p:nvPr>
            <p:ph idx="1"/>
          </p:nvPr>
        </p:nvSpPr>
        <p:spPr/>
        <p:txBody>
          <a:bodyPr>
            <a:normAutofit lnSpcReduction="10000"/>
          </a:bodyPr>
          <a:lstStyle/>
          <a:p>
            <a:pPr marL="0" indent="0" algn="just">
              <a:buNone/>
            </a:pPr>
            <a:r>
              <a:rPr lang="en-GB" dirty="0" smtClean="0"/>
              <a:t>There are several control models but the frequently used model is COSO Control Model.</a:t>
            </a:r>
          </a:p>
          <a:p>
            <a:pPr marL="0" indent="0" algn="just">
              <a:buNone/>
            </a:pPr>
            <a:r>
              <a:rPr lang="en-GB" dirty="0" smtClean="0"/>
              <a:t>This model has five levels as follows:</a:t>
            </a:r>
          </a:p>
          <a:p>
            <a:pPr algn="just"/>
            <a:r>
              <a:rPr lang="en-GB" dirty="0" smtClean="0"/>
              <a:t>Control environment</a:t>
            </a:r>
          </a:p>
          <a:p>
            <a:pPr algn="just"/>
            <a:r>
              <a:rPr lang="en-GB" dirty="0" smtClean="0"/>
              <a:t>Risk assessment</a:t>
            </a:r>
          </a:p>
          <a:p>
            <a:pPr algn="just"/>
            <a:r>
              <a:rPr lang="en-GB" dirty="0" smtClean="0"/>
              <a:t>Control activities</a:t>
            </a:r>
          </a:p>
          <a:p>
            <a:pPr algn="just"/>
            <a:r>
              <a:rPr lang="en-GB" dirty="0" smtClean="0"/>
              <a:t>Information and communication</a:t>
            </a:r>
          </a:p>
          <a:p>
            <a:pPr algn="just"/>
            <a:r>
              <a:rPr lang="en-GB" dirty="0" smtClean="0"/>
              <a:t>Monitoring and evaluation</a:t>
            </a:r>
            <a:endParaRPr lang="en-GB" dirty="0"/>
          </a:p>
        </p:txBody>
      </p:sp>
    </p:spTree>
    <p:extLst>
      <p:ext uri="{BB962C8B-B14F-4D97-AF65-F5344CB8AC3E}">
        <p14:creationId xmlns:p14="http://schemas.microsoft.com/office/powerpoint/2010/main" val="426326442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GB" dirty="0" smtClean="0"/>
              <a:t>Why is governance necessary in human resources management?</a:t>
            </a:r>
            <a:endParaRPr lang="en-GB" dirty="0"/>
          </a:p>
        </p:txBody>
      </p:sp>
      <p:sp>
        <p:nvSpPr>
          <p:cNvPr id="3" name="Content Placeholder 2"/>
          <p:cNvSpPr>
            <a:spLocks noGrp="1"/>
          </p:cNvSpPr>
          <p:nvPr>
            <p:ph idx="1"/>
          </p:nvPr>
        </p:nvSpPr>
        <p:spPr/>
        <p:txBody>
          <a:bodyPr>
            <a:normAutofit lnSpcReduction="10000"/>
          </a:bodyPr>
          <a:lstStyle/>
          <a:p>
            <a:pPr algn="just"/>
            <a:r>
              <a:rPr lang="en-GB" dirty="0" smtClean="0"/>
              <a:t>For the Board and manage</a:t>
            </a:r>
            <a:r>
              <a:rPr lang="en-GB" dirty="0"/>
              <a:t>ment to make</a:t>
            </a:r>
            <a:r>
              <a:rPr lang="en-GB" dirty="0" smtClean="0"/>
              <a:t> strategic and operational decisions</a:t>
            </a:r>
          </a:p>
          <a:p>
            <a:pPr algn="just"/>
            <a:r>
              <a:rPr lang="en-GB" dirty="0" smtClean="0"/>
              <a:t>For the Board and management to oversee risk management and control of the organization,</a:t>
            </a:r>
          </a:p>
          <a:p>
            <a:pPr algn="just"/>
            <a:r>
              <a:rPr lang="en-GB" dirty="0" smtClean="0"/>
              <a:t>For promoting appropriate ethics and values within the organization,</a:t>
            </a:r>
          </a:p>
          <a:p>
            <a:pPr algn="just"/>
            <a:r>
              <a:rPr lang="en-GB" dirty="0" smtClean="0"/>
              <a:t>To ensure effective organizational performance management and accountability</a:t>
            </a:r>
          </a:p>
          <a:p>
            <a:endParaRPr lang="en-GB" dirty="0"/>
          </a:p>
        </p:txBody>
      </p:sp>
    </p:spTree>
    <p:extLst>
      <p:ext uri="{BB962C8B-B14F-4D97-AF65-F5344CB8AC3E}">
        <p14:creationId xmlns:p14="http://schemas.microsoft.com/office/powerpoint/2010/main" val="2756425703"/>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lstStyle/>
          <a:p>
            <a:pPr algn="just"/>
            <a:r>
              <a:rPr lang="en-GB" dirty="0" smtClean="0"/>
              <a:t>To promote communication of risks and control information to appropriate areas of the organization,</a:t>
            </a:r>
          </a:p>
          <a:p>
            <a:pPr algn="just"/>
            <a:r>
              <a:rPr lang="en-GB" dirty="0" smtClean="0"/>
              <a:t>To coordinate the activities of, and communication of information among the Board, external and internal auditors, other assurance providers and management.</a:t>
            </a:r>
            <a:endParaRPr lang="en-GB" dirty="0"/>
          </a:p>
        </p:txBody>
      </p:sp>
    </p:spTree>
    <p:extLst>
      <p:ext uri="{BB962C8B-B14F-4D97-AF65-F5344CB8AC3E}">
        <p14:creationId xmlns:p14="http://schemas.microsoft.com/office/powerpoint/2010/main" val="129951171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Human Resources Risk management</a:t>
            </a:r>
            <a:endParaRPr lang="en-GB" dirty="0"/>
          </a:p>
        </p:txBody>
      </p:sp>
      <p:sp>
        <p:nvSpPr>
          <p:cNvPr id="3" name="Content Placeholder 2"/>
          <p:cNvSpPr>
            <a:spLocks noGrp="1"/>
          </p:cNvSpPr>
          <p:nvPr>
            <p:ph idx="1"/>
          </p:nvPr>
        </p:nvSpPr>
        <p:spPr/>
        <p:txBody>
          <a:bodyPr>
            <a:normAutofit fontScale="92500"/>
          </a:bodyPr>
          <a:lstStyle/>
          <a:p>
            <a:pPr marL="0" indent="0" algn="just">
              <a:buNone/>
            </a:pPr>
            <a:r>
              <a:rPr lang="en-GB" b="1" dirty="0"/>
              <a:t>Risk </a:t>
            </a:r>
            <a:endParaRPr lang="en-GB" b="1" dirty="0" smtClean="0"/>
          </a:p>
          <a:p>
            <a:pPr marL="0" indent="0" algn="just">
              <a:buNone/>
            </a:pPr>
            <a:r>
              <a:rPr lang="en-GB" dirty="0" smtClean="0"/>
              <a:t>The </a:t>
            </a:r>
            <a:r>
              <a:rPr lang="en-GB" dirty="0"/>
              <a:t>possibility of an event occurring that will have an impact on the achievement of objectives. Risk is measured in terms of impact and likelihood</a:t>
            </a:r>
            <a:r>
              <a:rPr lang="en-GB" dirty="0" smtClean="0"/>
              <a:t>.</a:t>
            </a:r>
          </a:p>
          <a:p>
            <a:pPr marL="0" indent="0" algn="just">
              <a:buNone/>
            </a:pPr>
            <a:r>
              <a:rPr lang="en-GB" b="1" dirty="0"/>
              <a:t>Risk </a:t>
            </a:r>
            <a:r>
              <a:rPr lang="en-GB" b="1" dirty="0" smtClean="0"/>
              <a:t>Management</a:t>
            </a:r>
          </a:p>
          <a:p>
            <a:pPr marL="0" indent="0" algn="just">
              <a:buNone/>
            </a:pPr>
            <a:r>
              <a:rPr lang="en-GB" b="1" dirty="0" smtClean="0"/>
              <a:t> </a:t>
            </a:r>
            <a:r>
              <a:rPr lang="en-GB" dirty="0"/>
              <a:t>A process to identify, assess, manage, and control potential events or situations to provide reasonable assurance regarding the achievement of the organization’s objectives. </a:t>
            </a:r>
            <a:r>
              <a:rPr lang="en-GB" dirty="0" smtClean="0"/>
              <a:t> </a:t>
            </a:r>
            <a:endParaRPr lang="en-GB" dirty="0"/>
          </a:p>
        </p:txBody>
      </p:sp>
    </p:spTree>
    <p:extLst>
      <p:ext uri="{BB962C8B-B14F-4D97-AF65-F5344CB8AC3E}">
        <p14:creationId xmlns:p14="http://schemas.microsoft.com/office/powerpoint/2010/main" val="21144064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lstStyle/>
          <a:p>
            <a:pPr marL="0" indent="0" algn="just">
              <a:buNone/>
            </a:pPr>
            <a:r>
              <a:rPr lang="en-GB" b="1" dirty="0"/>
              <a:t>Risk Appetite </a:t>
            </a:r>
            <a:endParaRPr lang="en-GB" b="1" dirty="0" smtClean="0"/>
          </a:p>
          <a:p>
            <a:pPr marL="0" indent="0" algn="just">
              <a:buNone/>
            </a:pPr>
            <a:r>
              <a:rPr lang="en-GB" dirty="0" smtClean="0"/>
              <a:t>The </a:t>
            </a:r>
            <a:r>
              <a:rPr lang="en-GB" dirty="0"/>
              <a:t>level of risk that an organization is willing to accept. </a:t>
            </a:r>
            <a:r>
              <a:rPr lang="en-GB" dirty="0" smtClean="0"/>
              <a:t>This assists in setting up minimum tolerable behaviours above which disciplinary action can start.</a:t>
            </a:r>
          </a:p>
          <a:p>
            <a:pPr marL="0" indent="0" algn="just">
              <a:buNone/>
            </a:pPr>
            <a:r>
              <a:rPr lang="en-GB" dirty="0" smtClean="0"/>
              <a:t>Establishment of any control in an organization comes from:</a:t>
            </a:r>
          </a:p>
          <a:p>
            <a:pPr algn="just"/>
            <a:r>
              <a:rPr lang="en-GB" dirty="0" smtClean="0"/>
              <a:t>Well defined objectives to be pursued,</a:t>
            </a:r>
            <a:endParaRPr lang="en-GB" dirty="0"/>
          </a:p>
        </p:txBody>
      </p:sp>
    </p:spTree>
    <p:extLst>
      <p:ext uri="{BB962C8B-B14F-4D97-AF65-F5344CB8AC3E}">
        <p14:creationId xmlns:p14="http://schemas.microsoft.com/office/powerpoint/2010/main" val="213833011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r>
              <a:rPr lang="en-GB" dirty="0" smtClean="0"/>
              <a:t>Cont’d</a:t>
            </a:r>
            <a:endParaRPr lang="en-GB" dirty="0"/>
          </a:p>
        </p:txBody>
      </p:sp>
      <p:sp>
        <p:nvSpPr>
          <p:cNvPr id="3" name="Content Placeholder 2"/>
          <p:cNvSpPr>
            <a:spLocks noGrp="1"/>
          </p:cNvSpPr>
          <p:nvPr>
            <p:ph idx="1"/>
          </p:nvPr>
        </p:nvSpPr>
        <p:spPr>
          <a:xfrm>
            <a:off x="457200" y="1268760"/>
            <a:ext cx="8229600" cy="5184576"/>
          </a:xfrm>
        </p:spPr>
        <p:txBody>
          <a:bodyPr/>
          <a:lstStyle/>
          <a:p>
            <a:pPr algn="just"/>
            <a:r>
              <a:rPr lang="en-GB" dirty="0" smtClean="0"/>
              <a:t>Well assessed risks that can impact the achievement of the defined objectives.</a:t>
            </a:r>
          </a:p>
          <a:p>
            <a:pPr algn="just"/>
            <a:r>
              <a:rPr lang="en-GB" dirty="0" smtClean="0"/>
              <a:t>Design controls that can mitigate the risks to bring them down to tolerable levels.</a:t>
            </a:r>
          </a:p>
          <a:p>
            <a:pPr marL="0" indent="0" algn="just">
              <a:buNone/>
            </a:pPr>
            <a:r>
              <a:rPr lang="en-GB" dirty="0" smtClean="0"/>
              <a:t>This can be presented in a cycle form:</a:t>
            </a:r>
          </a:p>
          <a:p>
            <a:pPr marL="0" indent="0" algn="just">
              <a:buNone/>
            </a:pPr>
            <a:endParaRPr lang="en-GB" dirty="0"/>
          </a:p>
        </p:txBody>
      </p:sp>
      <p:sp>
        <p:nvSpPr>
          <p:cNvPr id="4" name="Flowchart: Alternate Process 3"/>
          <p:cNvSpPr/>
          <p:nvPr/>
        </p:nvSpPr>
        <p:spPr>
          <a:xfrm>
            <a:off x="3779912" y="4077072"/>
            <a:ext cx="2186532" cy="86409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Objective Setting</a:t>
            </a:r>
            <a:endParaRPr lang="en-GB" dirty="0"/>
          </a:p>
        </p:txBody>
      </p:sp>
      <p:sp>
        <p:nvSpPr>
          <p:cNvPr id="5" name="Flowchart: Process 4"/>
          <p:cNvSpPr/>
          <p:nvPr/>
        </p:nvSpPr>
        <p:spPr>
          <a:xfrm>
            <a:off x="5292080" y="5517232"/>
            <a:ext cx="1778496" cy="79208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Risk Assessment</a:t>
            </a:r>
            <a:endParaRPr lang="en-GB" dirty="0"/>
          </a:p>
        </p:txBody>
      </p:sp>
      <p:sp>
        <p:nvSpPr>
          <p:cNvPr id="6" name="Flowchart: Process 5"/>
          <p:cNvSpPr/>
          <p:nvPr/>
        </p:nvSpPr>
        <p:spPr>
          <a:xfrm>
            <a:off x="2195736" y="5517232"/>
            <a:ext cx="2160240" cy="79208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Control Activities</a:t>
            </a:r>
            <a:endParaRPr lang="en-GB" dirty="0"/>
          </a:p>
        </p:txBody>
      </p:sp>
      <p:sp>
        <p:nvSpPr>
          <p:cNvPr id="26" name="Up Arrow 25"/>
          <p:cNvSpPr/>
          <p:nvPr/>
        </p:nvSpPr>
        <p:spPr>
          <a:xfrm>
            <a:off x="3286944" y="4990100"/>
            <a:ext cx="853008" cy="527132"/>
          </a:xfrm>
          <a:prstGeom prst="upArrow">
            <a:avLst>
              <a:gd name="adj1" fmla="val 50000"/>
              <a:gd name="adj2" fmla="val 594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Left Arrow 28"/>
          <p:cNvSpPr/>
          <p:nvPr/>
        </p:nvSpPr>
        <p:spPr>
          <a:xfrm>
            <a:off x="4355976" y="5733256"/>
            <a:ext cx="936104" cy="57606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Down Arrow 29"/>
          <p:cNvSpPr/>
          <p:nvPr/>
        </p:nvSpPr>
        <p:spPr>
          <a:xfrm>
            <a:off x="5481812" y="4882088"/>
            <a:ext cx="484632" cy="5400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479892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lnSpcReduction="10000"/>
          </a:bodyPr>
          <a:lstStyle/>
          <a:p>
            <a:pPr marL="0" indent="0" algn="just">
              <a:buNone/>
            </a:pPr>
            <a:r>
              <a:rPr lang="en-GB" dirty="0" smtClean="0"/>
              <a:t>Take note that controls are set up to mitigate particular risks. In this case, controls can never be established from vacuum. </a:t>
            </a:r>
          </a:p>
          <a:p>
            <a:pPr marL="0" indent="0" algn="just">
              <a:buNone/>
            </a:pPr>
            <a:r>
              <a:rPr lang="en-GB" dirty="0" smtClean="0"/>
              <a:t>Other factors to note are:</a:t>
            </a:r>
          </a:p>
          <a:p>
            <a:pPr algn="just"/>
            <a:r>
              <a:rPr lang="en-GB" dirty="0" smtClean="0"/>
              <a:t>Risk begins with strategic and objective setting. This means that an organization is in business to achieve  particular strategies and objectives and risks represent barriers to successfully achieve those objectives.</a:t>
            </a:r>
          </a:p>
          <a:p>
            <a:pPr algn="just"/>
            <a:endParaRPr lang="en-GB" dirty="0"/>
          </a:p>
        </p:txBody>
      </p:sp>
    </p:spTree>
    <p:extLst>
      <p:ext uri="{BB962C8B-B14F-4D97-AF65-F5344CB8AC3E}">
        <p14:creationId xmlns:p14="http://schemas.microsoft.com/office/powerpoint/2010/main" val="71374929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lnSpcReduction="10000"/>
          </a:bodyPr>
          <a:lstStyle/>
          <a:p>
            <a:pPr algn="just"/>
            <a:r>
              <a:rPr lang="en-GB" dirty="0" smtClean="0"/>
              <a:t>Risk does not represent a single point of estimate rather it represents a range of possible outcomes.</a:t>
            </a:r>
          </a:p>
          <a:p>
            <a:pPr algn="just"/>
            <a:r>
              <a:rPr lang="en-GB" dirty="0" smtClean="0"/>
              <a:t>Risks may relate to preventing bad things from happening. While many risks do in fact present a threat to the organization, failure to achieve positive outcomes may also a barrier to achievement of objectives is also a risk.</a:t>
            </a:r>
          </a:p>
          <a:p>
            <a:pPr algn="just"/>
            <a:r>
              <a:rPr lang="en-GB" dirty="0" smtClean="0"/>
              <a:t>Risks are inherent in all aspects of life.</a:t>
            </a:r>
            <a:endParaRPr lang="en-GB" dirty="0"/>
          </a:p>
        </p:txBody>
      </p:sp>
    </p:spTree>
    <p:extLst>
      <p:ext uri="{BB962C8B-B14F-4D97-AF65-F5344CB8AC3E}">
        <p14:creationId xmlns:p14="http://schemas.microsoft.com/office/powerpoint/2010/main" val="260290285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en-US" dirty="0">
                <a:effectLst>
                  <a:outerShdw blurRad="38100" dist="38100" dir="2700000" algn="tl">
                    <a:srgbClr val="FFFFFF"/>
                  </a:outerShdw>
                </a:effectLst>
                <a:latin typeface="Tahoma" pitchFamily="34" charset="0"/>
              </a:rPr>
              <a:t>What is Risk Management</a:t>
            </a:r>
            <a:endParaRPr lang="en-GB" dirty="0"/>
          </a:p>
        </p:txBody>
      </p:sp>
      <p:sp>
        <p:nvSpPr>
          <p:cNvPr id="4" name="Content Placeholder 3"/>
          <p:cNvSpPr>
            <a:spLocks noGrp="1"/>
          </p:cNvSpPr>
          <p:nvPr>
            <p:ph idx="1"/>
          </p:nvPr>
        </p:nvSpPr>
        <p:spPr>
          <a:xfrm>
            <a:off x="395536" y="1412776"/>
            <a:ext cx="8229600" cy="4713387"/>
          </a:xfrm>
        </p:spPr>
        <p:txBody>
          <a:bodyPr>
            <a:normAutofit fontScale="25000" lnSpcReduction="20000"/>
          </a:bodyPr>
          <a:lstStyle/>
          <a:p>
            <a:pPr marL="0" indent="0" algn="just">
              <a:buNone/>
            </a:pPr>
            <a:r>
              <a:rPr lang="en-US" sz="11200" b="1" dirty="0">
                <a:latin typeface="Century Gothic" pitchFamily="34" charset="0"/>
              </a:rPr>
              <a:t>Risk Management is the name given to a logical and systematic method of identifying, </a:t>
            </a:r>
            <a:r>
              <a:rPr lang="en-US" sz="11200" b="1" dirty="0" smtClean="0">
                <a:latin typeface="Century Gothic" pitchFamily="34" charset="0"/>
              </a:rPr>
              <a:t>analyzing, </a:t>
            </a:r>
            <a:r>
              <a:rPr lang="en-US" sz="11200" b="1" dirty="0">
                <a:latin typeface="Century Gothic" pitchFamily="34" charset="0"/>
              </a:rPr>
              <a:t>treating and monitoring the risks involved in any activity or </a:t>
            </a:r>
            <a:r>
              <a:rPr lang="en-US" sz="11200" b="1" dirty="0" smtClean="0">
                <a:latin typeface="Century Gothic" pitchFamily="34" charset="0"/>
              </a:rPr>
              <a:t>process also is referred to as:</a:t>
            </a:r>
            <a:r>
              <a:rPr lang="en-US" sz="11200" b="1" dirty="0" smtClean="0">
                <a:solidFill>
                  <a:schemeClr val="bg1"/>
                </a:solidFill>
                <a:latin typeface="Century Gothic" pitchFamily="34" charset="0"/>
              </a:rPr>
              <a:t> </a:t>
            </a:r>
          </a:p>
          <a:p>
            <a:pPr algn="just">
              <a:lnSpc>
                <a:spcPct val="90000"/>
              </a:lnSpc>
              <a:spcBef>
                <a:spcPct val="30000"/>
              </a:spcBef>
              <a:spcAft>
                <a:spcPct val="30000"/>
              </a:spcAft>
            </a:pPr>
            <a:r>
              <a:rPr lang="en-US" sz="11200" b="1" dirty="0">
                <a:latin typeface="Century Gothic" pitchFamily="34" charset="0"/>
              </a:rPr>
              <a:t>Good management practice</a:t>
            </a:r>
          </a:p>
          <a:p>
            <a:pPr algn="just">
              <a:lnSpc>
                <a:spcPct val="90000"/>
              </a:lnSpc>
              <a:spcBef>
                <a:spcPct val="30000"/>
              </a:spcBef>
              <a:spcAft>
                <a:spcPct val="30000"/>
              </a:spcAft>
            </a:pPr>
            <a:r>
              <a:rPr lang="en-US" sz="11200" b="1" dirty="0">
                <a:latin typeface="Century Gothic" pitchFamily="34" charset="0"/>
              </a:rPr>
              <a:t>Process steps that enable improvement in decision making</a:t>
            </a:r>
          </a:p>
          <a:p>
            <a:pPr algn="just">
              <a:lnSpc>
                <a:spcPct val="90000"/>
              </a:lnSpc>
              <a:spcBef>
                <a:spcPct val="30000"/>
              </a:spcBef>
              <a:spcAft>
                <a:spcPct val="30000"/>
              </a:spcAft>
            </a:pPr>
            <a:r>
              <a:rPr lang="en-US" sz="11200" b="1" dirty="0">
                <a:latin typeface="Century Gothic" pitchFamily="34" charset="0"/>
              </a:rPr>
              <a:t>A logical and systematic approach</a:t>
            </a:r>
          </a:p>
          <a:p>
            <a:pPr algn="just">
              <a:lnSpc>
                <a:spcPct val="90000"/>
              </a:lnSpc>
              <a:spcBef>
                <a:spcPct val="30000"/>
              </a:spcBef>
              <a:spcAft>
                <a:spcPct val="30000"/>
              </a:spcAft>
            </a:pPr>
            <a:r>
              <a:rPr lang="en-US" sz="11200" b="1" dirty="0">
                <a:latin typeface="Century Gothic" pitchFamily="34" charset="0"/>
              </a:rPr>
              <a:t>Identifying opportunities</a:t>
            </a:r>
          </a:p>
          <a:p>
            <a:pPr algn="just">
              <a:lnSpc>
                <a:spcPct val="90000"/>
              </a:lnSpc>
              <a:spcBef>
                <a:spcPct val="30000"/>
              </a:spcBef>
              <a:spcAft>
                <a:spcPct val="30000"/>
              </a:spcAft>
            </a:pPr>
            <a:r>
              <a:rPr lang="en-US" sz="11200" b="1" dirty="0">
                <a:latin typeface="Century Gothic" pitchFamily="34" charset="0"/>
              </a:rPr>
              <a:t>Avoiding or </a:t>
            </a:r>
            <a:r>
              <a:rPr lang="en-US" sz="11200" b="1" dirty="0" err="1">
                <a:latin typeface="Century Gothic" pitchFamily="34" charset="0"/>
              </a:rPr>
              <a:t>minimising</a:t>
            </a:r>
            <a:r>
              <a:rPr lang="en-US" sz="11200" b="1" dirty="0">
                <a:latin typeface="Century Gothic" pitchFamily="34" charset="0"/>
              </a:rPr>
              <a:t> losses</a:t>
            </a:r>
            <a:endParaRPr lang="en-US" sz="11200" dirty="0">
              <a:latin typeface="Century Gothic" pitchFamily="34" charset="0"/>
            </a:endParaRPr>
          </a:p>
          <a:p>
            <a:pPr marL="0" indent="0">
              <a:buNone/>
            </a:pPr>
            <a:r>
              <a:rPr lang="en-US" sz="11200" b="1" dirty="0" smtClean="0">
                <a:solidFill>
                  <a:schemeClr val="bg1"/>
                </a:solidFill>
                <a:latin typeface="Century Gothic" pitchFamily="34" charset="0"/>
              </a:rPr>
              <a:t>treating </a:t>
            </a:r>
            <a:r>
              <a:rPr lang="en-US" sz="11200" b="1" dirty="0">
                <a:solidFill>
                  <a:schemeClr val="bg1"/>
                </a:solidFill>
                <a:latin typeface="Century Gothic" pitchFamily="34" charset="0"/>
              </a:rPr>
              <a:t>and monitoring the risks </a:t>
            </a:r>
            <a:r>
              <a:rPr lang="en-US" b="1" dirty="0">
                <a:solidFill>
                  <a:schemeClr val="bg1"/>
                </a:solidFill>
                <a:latin typeface="Comic Sans MS" pitchFamily="66" charset="0"/>
              </a:rPr>
              <a:t>involved in any activity </a:t>
            </a:r>
            <a:r>
              <a:rPr lang="en-US" b="1" dirty="0" smtClean="0">
                <a:solidFill>
                  <a:schemeClr val="bg1"/>
                </a:solidFill>
                <a:latin typeface="Comic Sans MS" pitchFamily="66" charset="0"/>
              </a:rPr>
              <a:t>o</a:t>
            </a:r>
            <a:endParaRPr lang="en-GB" dirty="0"/>
          </a:p>
        </p:txBody>
      </p:sp>
    </p:spTree>
    <p:extLst>
      <p:ext uri="{BB962C8B-B14F-4D97-AF65-F5344CB8AC3E}">
        <p14:creationId xmlns:p14="http://schemas.microsoft.com/office/powerpoint/2010/main" val="39522516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rgbClr val="000066"/>
                </a:solidFill>
                <a:latin typeface="Comic Sans MS" pitchFamily="66" charset="0"/>
              </a:rPr>
              <a:t>Risk Management process </a:t>
            </a:r>
            <a:endParaRPr lang="en-GB" dirty="0"/>
          </a:p>
        </p:txBody>
      </p:sp>
      <p:sp>
        <p:nvSpPr>
          <p:cNvPr id="3" name="Content Placeholder 2"/>
          <p:cNvSpPr>
            <a:spLocks noGrp="1"/>
          </p:cNvSpPr>
          <p:nvPr>
            <p:ph idx="1"/>
          </p:nvPr>
        </p:nvSpPr>
        <p:spPr/>
        <p:txBody>
          <a:bodyPr>
            <a:normAutofit fontScale="92500" lnSpcReduction="20000"/>
          </a:bodyPr>
          <a:lstStyle/>
          <a:p>
            <a:pPr algn="just">
              <a:spcBef>
                <a:spcPct val="30000"/>
              </a:spcBef>
              <a:spcAft>
                <a:spcPct val="30000"/>
              </a:spcAft>
            </a:pPr>
            <a:r>
              <a:rPr lang="en-GB" b="1" dirty="0" smtClean="0"/>
              <a:t>Establish the Context</a:t>
            </a:r>
            <a:r>
              <a:rPr lang="en-GB" dirty="0" smtClean="0"/>
              <a:t>.</a:t>
            </a:r>
            <a:r>
              <a:rPr lang="en-US" dirty="0">
                <a:solidFill>
                  <a:srgbClr val="990033"/>
                </a:solidFill>
                <a:latin typeface="Comic Sans MS" pitchFamily="66" charset="0"/>
              </a:rPr>
              <a:t> </a:t>
            </a:r>
            <a:r>
              <a:rPr lang="en-US" dirty="0">
                <a:latin typeface="Calibri" pitchFamily="34" charset="0"/>
              </a:rPr>
              <a:t>The strategic and </a:t>
            </a:r>
            <a:r>
              <a:rPr lang="en-US" dirty="0" smtClean="0">
                <a:latin typeface="Calibri" pitchFamily="34" charset="0"/>
              </a:rPr>
              <a:t>organizational </a:t>
            </a:r>
            <a:r>
              <a:rPr lang="en-US" dirty="0">
                <a:latin typeface="Calibri" pitchFamily="34" charset="0"/>
              </a:rPr>
              <a:t>context in which risk management will take </a:t>
            </a:r>
            <a:r>
              <a:rPr lang="en-US" dirty="0" smtClean="0">
                <a:latin typeface="Calibri" pitchFamily="34" charset="0"/>
              </a:rPr>
              <a:t>place, for </a:t>
            </a:r>
            <a:r>
              <a:rPr lang="en-US" dirty="0">
                <a:latin typeface="Calibri" pitchFamily="34" charset="0"/>
              </a:rPr>
              <a:t>example, the nature of your business, the risks inherent in your business and your priorities</a:t>
            </a:r>
            <a:r>
              <a:rPr lang="en-US" dirty="0" smtClean="0">
                <a:latin typeface="Calibri" pitchFamily="34" charset="0"/>
              </a:rPr>
              <a:t>.</a:t>
            </a:r>
          </a:p>
          <a:p>
            <a:pPr algn="just">
              <a:spcBef>
                <a:spcPct val="30000"/>
              </a:spcBef>
              <a:spcAft>
                <a:spcPct val="25000"/>
              </a:spcAft>
            </a:pPr>
            <a:r>
              <a:rPr lang="en-US" b="1" dirty="0">
                <a:latin typeface="Calibri" pitchFamily="34" charset="0"/>
              </a:rPr>
              <a:t>Identify the </a:t>
            </a:r>
            <a:r>
              <a:rPr lang="en-US" b="1" dirty="0" smtClean="0">
                <a:latin typeface="Calibri" pitchFamily="34" charset="0"/>
              </a:rPr>
              <a:t>risks</a:t>
            </a:r>
            <a:r>
              <a:rPr lang="en-US" dirty="0" smtClean="0">
                <a:latin typeface="Calibri" pitchFamily="34" charset="0"/>
              </a:rPr>
              <a:t>.</a:t>
            </a:r>
            <a:r>
              <a:rPr lang="en-US" dirty="0">
                <a:solidFill>
                  <a:srgbClr val="990033"/>
                </a:solidFill>
                <a:latin typeface="Comic Sans MS" pitchFamily="66" charset="0"/>
              </a:rPr>
              <a:t> </a:t>
            </a:r>
            <a:r>
              <a:rPr lang="en-US" dirty="0">
                <a:latin typeface="Calibri" pitchFamily="34" charset="0"/>
              </a:rPr>
              <a:t>Defining types of risk, for instance, ‘Strategic’ risks to the goals and objectives of the </a:t>
            </a:r>
            <a:r>
              <a:rPr lang="en-US" dirty="0" smtClean="0">
                <a:latin typeface="Calibri" pitchFamily="34" charset="0"/>
              </a:rPr>
              <a:t>organization. Identifying </a:t>
            </a:r>
            <a:r>
              <a:rPr lang="en-US" dirty="0">
                <a:latin typeface="Calibri" pitchFamily="34" charset="0"/>
              </a:rPr>
              <a:t>the stakeholders, </a:t>
            </a:r>
            <a:r>
              <a:rPr lang="en-US" dirty="0" smtClean="0">
                <a:latin typeface="Calibri" pitchFamily="34" charset="0"/>
              </a:rPr>
              <a:t>(i.e., who </a:t>
            </a:r>
            <a:r>
              <a:rPr lang="en-US" dirty="0">
                <a:latin typeface="Calibri" pitchFamily="34" charset="0"/>
              </a:rPr>
              <a:t>is involved or affected</a:t>
            </a:r>
            <a:r>
              <a:rPr lang="en-US" dirty="0" smtClean="0">
                <a:latin typeface="Calibri" pitchFamily="34" charset="0"/>
              </a:rPr>
              <a:t>). Past </a:t>
            </a:r>
            <a:r>
              <a:rPr lang="en-US" dirty="0">
                <a:latin typeface="Calibri" pitchFamily="34" charset="0"/>
              </a:rPr>
              <a:t>events, future developments.</a:t>
            </a:r>
          </a:p>
          <a:p>
            <a:pPr algn="just">
              <a:spcBef>
                <a:spcPct val="30000"/>
              </a:spcBef>
              <a:spcAft>
                <a:spcPct val="30000"/>
              </a:spcAft>
            </a:pPr>
            <a:endParaRPr lang="en-US" dirty="0">
              <a:latin typeface="Calibri" pitchFamily="34" charset="0"/>
            </a:endParaRPr>
          </a:p>
          <a:p>
            <a:pPr marL="0" indent="0" algn="just">
              <a:spcBef>
                <a:spcPct val="30000"/>
              </a:spcBef>
              <a:spcAft>
                <a:spcPct val="30000"/>
              </a:spcAft>
              <a:buNone/>
            </a:pPr>
            <a:endParaRPr lang="en-US" dirty="0" smtClean="0">
              <a:latin typeface="Calibri" pitchFamily="34" charset="0"/>
            </a:endParaRPr>
          </a:p>
          <a:p>
            <a:pPr marL="0" indent="0" algn="just">
              <a:spcBef>
                <a:spcPct val="30000"/>
              </a:spcBef>
              <a:spcAft>
                <a:spcPct val="30000"/>
              </a:spcAft>
              <a:buNone/>
            </a:pPr>
            <a:endParaRPr lang="en-US" dirty="0">
              <a:latin typeface="Calibri" pitchFamily="34" charset="0"/>
            </a:endParaRPr>
          </a:p>
          <a:p>
            <a:endParaRPr lang="en-GB" dirty="0"/>
          </a:p>
        </p:txBody>
      </p:sp>
    </p:spTree>
    <p:extLst>
      <p:ext uri="{BB962C8B-B14F-4D97-AF65-F5344CB8AC3E}">
        <p14:creationId xmlns:p14="http://schemas.microsoft.com/office/powerpoint/2010/main" val="32791777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fontScale="92500" lnSpcReduction="10000"/>
          </a:bodyPr>
          <a:lstStyle/>
          <a:p>
            <a:pPr algn="just">
              <a:spcBef>
                <a:spcPct val="30000"/>
              </a:spcBef>
              <a:spcAft>
                <a:spcPct val="30000"/>
              </a:spcAft>
            </a:pPr>
            <a:r>
              <a:rPr lang="en-US" b="1" dirty="0" smtClean="0">
                <a:latin typeface="Calibri" pitchFamily="34" charset="0"/>
              </a:rPr>
              <a:t>Analyze </a:t>
            </a:r>
            <a:r>
              <a:rPr lang="en-US" b="1" dirty="0">
                <a:latin typeface="Calibri" pitchFamily="34" charset="0"/>
              </a:rPr>
              <a:t>the </a:t>
            </a:r>
            <a:r>
              <a:rPr lang="en-US" b="1" dirty="0" smtClean="0">
                <a:latin typeface="Calibri" pitchFamily="34" charset="0"/>
              </a:rPr>
              <a:t>risks</a:t>
            </a:r>
            <a:r>
              <a:rPr lang="en-US" b="1" dirty="0" smtClean="0">
                <a:latin typeface="+mj-lt"/>
              </a:rPr>
              <a:t>.</a:t>
            </a:r>
            <a:r>
              <a:rPr lang="en-US" dirty="0" smtClean="0">
                <a:latin typeface="+mj-lt"/>
              </a:rPr>
              <a:t> </a:t>
            </a:r>
            <a:r>
              <a:rPr lang="en-US" dirty="0">
                <a:latin typeface="+mj-lt"/>
              </a:rPr>
              <a:t>How likely is the risk event to happen? (Probability and frequency</a:t>
            </a:r>
            <a:r>
              <a:rPr lang="en-US" dirty="0" smtClean="0">
                <a:latin typeface="+mj-lt"/>
              </a:rPr>
              <a:t>?)What </a:t>
            </a:r>
            <a:r>
              <a:rPr lang="en-US" dirty="0">
                <a:latin typeface="+mj-lt"/>
              </a:rPr>
              <a:t>would be the impact, cost or consequences of that event occurring? (Economic, political, social</a:t>
            </a:r>
            <a:r>
              <a:rPr lang="en-US" dirty="0" smtClean="0">
                <a:latin typeface="+mj-lt"/>
              </a:rPr>
              <a:t>?)</a:t>
            </a:r>
          </a:p>
          <a:p>
            <a:pPr algn="just">
              <a:spcBef>
                <a:spcPct val="30000"/>
              </a:spcBef>
              <a:spcAft>
                <a:spcPct val="30000"/>
              </a:spcAft>
            </a:pPr>
            <a:r>
              <a:rPr lang="en-US" b="1" dirty="0">
                <a:latin typeface="Calibri" pitchFamily="34" charset="0"/>
              </a:rPr>
              <a:t>Evaluate the </a:t>
            </a:r>
            <a:r>
              <a:rPr lang="en-US" b="1" dirty="0" smtClean="0">
                <a:latin typeface="Calibri" pitchFamily="34" charset="0"/>
              </a:rPr>
              <a:t>risks.</a:t>
            </a:r>
            <a:r>
              <a:rPr lang="en-US" dirty="0">
                <a:solidFill>
                  <a:srgbClr val="000066"/>
                </a:solidFill>
                <a:latin typeface="Comic Sans MS" pitchFamily="66" charset="0"/>
              </a:rPr>
              <a:t> </a:t>
            </a:r>
            <a:r>
              <a:rPr lang="en-US" dirty="0">
                <a:latin typeface="+mj-lt"/>
              </a:rPr>
              <a:t>Rank the risks according to management priorities, by risk category and rated by likelihood and possible cost or </a:t>
            </a:r>
            <a:r>
              <a:rPr lang="en-US" dirty="0" smtClean="0">
                <a:latin typeface="+mj-lt"/>
              </a:rPr>
              <a:t>consequence. Determine </a:t>
            </a:r>
            <a:r>
              <a:rPr lang="en-US" dirty="0">
                <a:latin typeface="+mj-lt"/>
              </a:rPr>
              <a:t>inherent levels of risk</a:t>
            </a:r>
            <a:r>
              <a:rPr lang="en-US" dirty="0" smtClean="0">
                <a:latin typeface="+mj-lt"/>
              </a:rPr>
              <a:t>.</a:t>
            </a:r>
            <a:endParaRPr lang="en-US" b="1" dirty="0">
              <a:latin typeface="+mj-lt"/>
            </a:endParaRPr>
          </a:p>
          <a:p>
            <a:pPr algn="just"/>
            <a:endParaRPr lang="en-US" b="1" dirty="0">
              <a:latin typeface="Calibri" pitchFamily="34" charset="0"/>
            </a:endParaRPr>
          </a:p>
        </p:txBody>
      </p:sp>
    </p:spTree>
    <p:extLst>
      <p:ext uri="{BB962C8B-B14F-4D97-AF65-F5344CB8AC3E}">
        <p14:creationId xmlns:p14="http://schemas.microsoft.com/office/powerpoint/2010/main" val="376955518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fontScale="77500" lnSpcReduction="20000"/>
          </a:bodyPr>
          <a:lstStyle/>
          <a:p>
            <a:pPr algn="just">
              <a:spcBef>
                <a:spcPct val="30000"/>
              </a:spcBef>
              <a:spcAft>
                <a:spcPct val="30000"/>
              </a:spcAft>
            </a:pPr>
            <a:r>
              <a:rPr lang="en-US" b="1" dirty="0">
                <a:latin typeface="Calibri" pitchFamily="34" charset="0"/>
              </a:rPr>
              <a:t>Treat the </a:t>
            </a:r>
            <a:r>
              <a:rPr lang="en-US" b="1" dirty="0" smtClean="0">
                <a:latin typeface="Calibri" pitchFamily="34" charset="0"/>
              </a:rPr>
              <a:t>risks. </a:t>
            </a:r>
            <a:r>
              <a:rPr lang="en-US" dirty="0">
                <a:latin typeface="Calibri" pitchFamily="34" charset="0"/>
              </a:rPr>
              <a:t>Develop and implement a plan with specific counter-measures to address the identified </a:t>
            </a:r>
            <a:r>
              <a:rPr lang="en-US" dirty="0" smtClean="0">
                <a:latin typeface="Calibri" pitchFamily="34" charset="0"/>
              </a:rPr>
              <a:t>risks. Consider</a:t>
            </a:r>
            <a:r>
              <a:rPr lang="en-US" dirty="0">
                <a:latin typeface="Calibri" pitchFamily="34" charset="0"/>
              </a:rPr>
              <a:t>:</a:t>
            </a:r>
          </a:p>
          <a:p>
            <a:pPr algn="just">
              <a:spcAft>
                <a:spcPct val="20000"/>
              </a:spcAft>
              <a:buFont typeface="Wingdings" pitchFamily="2" charset="2"/>
              <a:buChar char="v"/>
            </a:pPr>
            <a:r>
              <a:rPr lang="en-US" dirty="0" smtClean="0">
                <a:latin typeface="Calibri" pitchFamily="34" charset="0"/>
              </a:rPr>
              <a:t>Priorities </a:t>
            </a:r>
            <a:r>
              <a:rPr lang="en-US" dirty="0">
                <a:latin typeface="Calibri" pitchFamily="34" charset="0"/>
              </a:rPr>
              <a:t>(Strategic and operational)</a:t>
            </a:r>
          </a:p>
          <a:p>
            <a:pPr algn="just">
              <a:spcAft>
                <a:spcPct val="20000"/>
              </a:spcAft>
              <a:buFont typeface="Wingdings" pitchFamily="2" charset="2"/>
              <a:buChar char="v"/>
            </a:pPr>
            <a:r>
              <a:rPr lang="en-US" dirty="0">
                <a:latin typeface="Calibri" pitchFamily="34" charset="0"/>
              </a:rPr>
              <a:t> Resources (human, financial and technical)</a:t>
            </a:r>
          </a:p>
          <a:p>
            <a:pPr algn="just">
              <a:spcAft>
                <a:spcPct val="20000"/>
              </a:spcAft>
              <a:buFont typeface="Wingdings" pitchFamily="2" charset="2"/>
              <a:buChar char="v"/>
            </a:pPr>
            <a:r>
              <a:rPr lang="en-US" dirty="0">
                <a:latin typeface="Calibri" pitchFamily="34" charset="0"/>
              </a:rPr>
              <a:t> Risk acceptance, (i.e., low risks</a:t>
            </a:r>
            <a:r>
              <a:rPr lang="en-US" dirty="0" smtClean="0">
                <a:latin typeface="Calibri" pitchFamily="34" charset="0"/>
              </a:rPr>
              <a:t>)</a:t>
            </a:r>
          </a:p>
          <a:p>
            <a:pPr algn="just">
              <a:spcAft>
                <a:spcPct val="20000"/>
              </a:spcAft>
              <a:buFont typeface="Wingdings" pitchFamily="2" charset="2"/>
              <a:buChar char="v"/>
            </a:pPr>
            <a:r>
              <a:rPr lang="en-US" dirty="0">
                <a:latin typeface="Calibri" pitchFamily="34" charset="0"/>
              </a:rPr>
              <a:t>Document your risk management plan and describe the reasons behind selecting the risk and for the treatment chosen</a:t>
            </a:r>
            <a:r>
              <a:rPr lang="en-US" dirty="0" smtClean="0">
                <a:latin typeface="Calibri" pitchFamily="34" charset="0"/>
              </a:rPr>
              <a:t>.</a:t>
            </a:r>
          </a:p>
          <a:p>
            <a:pPr algn="just">
              <a:spcAft>
                <a:spcPct val="20000"/>
              </a:spcAft>
              <a:buFont typeface="Wingdings" pitchFamily="2" charset="2"/>
              <a:buChar char="v"/>
            </a:pPr>
            <a:r>
              <a:rPr lang="en-US" dirty="0">
                <a:latin typeface="Calibri" pitchFamily="34" charset="0"/>
              </a:rPr>
              <a:t>Record allocated responsibilities, monitoring or evaluation processes, and assumptions on residual risk.</a:t>
            </a:r>
          </a:p>
          <a:p>
            <a:pPr algn="just">
              <a:spcAft>
                <a:spcPct val="20000"/>
              </a:spcAft>
              <a:buFont typeface="Wingdings" pitchFamily="2" charset="2"/>
              <a:buChar char="v"/>
            </a:pPr>
            <a:endParaRPr lang="en-US" dirty="0">
              <a:latin typeface="Calibri" pitchFamily="34" charset="0"/>
            </a:endParaRPr>
          </a:p>
          <a:p>
            <a:pPr marL="0" indent="0" algn="just">
              <a:spcAft>
                <a:spcPct val="20000"/>
              </a:spcAft>
              <a:buNone/>
            </a:pPr>
            <a:endParaRPr lang="en-US" b="1" dirty="0">
              <a:latin typeface="Calibri" pitchFamily="34" charset="0"/>
            </a:endParaRPr>
          </a:p>
        </p:txBody>
      </p:sp>
    </p:spTree>
    <p:extLst>
      <p:ext uri="{BB962C8B-B14F-4D97-AF65-F5344CB8AC3E}">
        <p14:creationId xmlns:p14="http://schemas.microsoft.com/office/powerpoint/2010/main" val="3813578348"/>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fontScale="92500" lnSpcReduction="20000"/>
          </a:bodyPr>
          <a:lstStyle/>
          <a:p>
            <a:pPr algn="just">
              <a:spcBef>
                <a:spcPct val="30000"/>
              </a:spcBef>
              <a:spcAft>
                <a:spcPct val="30000"/>
              </a:spcAft>
            </a:pPr>
            <a:r>
              <a:rPr lang="en-US" b="1" dirty="0">
                <a:latin typeface="Calibri" pitchFamily="34" charset="0"/>
              </a:rPr>
              <a:t>Monitor and </a:t>
            </a:r>
            <a:r>
              <a:rPr lang="en-US" b="1" dirty="0" smtClean="0">
                <a:latin typeface="Calibri" pitchFamily="34" charset="0"/>
              </a:rPr>
              <a:t>review.</a:t>
            </a:r>
            <a:r>
              <a:rPr lang="en-US" b="1" dirty="0" smtClean="0">
                <a:latin typeface="+mj-lt"/>
              </a:rPr>
              <a:t> </a:t>
            </a:r>
            <a:r>
              <a:rPr lang="en-US" dirty="0">
                <a:latin typeface="+mj-lt"/>
              </a:rPr>
              <a:t>In identifying, </a:t>
            </a:r>
            <a:r>
              <a:rPr lang="en-US" dirty="0" smtClean="0">
                <a:latin typeface="+mj-lt"/>
              </a:rPr>
              <a:t>prioritizing </a:t>
            </a:r>
            <a:r>
              <a:rPr lang="en-US" dirty="0">
                <a:latin typeface="+mj-lt"/>
              </a:rPr>
              <a:t>and treating risks, </a:t>
            </a:r>
            <a:r>
              <a:rPr lang="en-US" dirty="0" smtClean="0">
                <a:latin typeface="+mj-lt"/>
              </a:rPr>
              <a:t>organizations </a:t>
            </a:r>
            <a:r>
              <a:rPr lang="en-US" dirty="0">
                <a:latin typeface="+mj-lt"/>
              </a:rPr>
              <a:t>make assumptions and decisions based on situations that are subject to change, (e.g., the business environment, trading patterns, or government policies</a:t>
            </a:r>
            <a:r>
              <a:rPr lang="en-US" dirty="0" smtClean="0">
                <a:latin typeface="+mj-lt"/>
              </a:rPr>
              <a:t>).</a:t>
            </a:r>
            <a:r>
              <a:rPr lang="en-US" dirty="0">
                <a:solidFill>
                  <a:srgbClr val="000066"/>
                </a:solidFill>
                <a:latin typeface="Comic Sans MS" pitchFamily="66" charset="0"/>
              </a:rPr>
              <a:t> </a:t>
            </a:r>
            <a:r>
              <a:rPr lang="en-US" dirty="0">
                <a:latin typeface="Calibri" pitchFamily="34" charset="0"/>
              </a:rPr>
              <a:t>Risk Managers must monitor activities and processes to determine the accuracy of planning assumptions and the effectiveness of the measures taken to treat the </a:t>
            </a:r>
            <a:r>
              <a:rPr lang="en-US" dirty="0" smtClean="0">
                <a:latin typeface="Calibri" pitchFamily="34" charset="0"/>
              </a:rPr>
              <a:t>risk. Methods </a:t>
            </a:r>
            <a:r>
              <a:rPr lang="en-US" dirty="0">
                <a:latin typeface="Calibri" pitchFamily="34" charset="0"/>
              </a:rPr>
              <a:t>can include data evaluation,  audit, compliance measurement</a:t>
            </a:r>
            <a:r>
              <a:rPr lang="en-US" dirty="0" smtClean="0">
                <a:latin typeface="Calibri" pitchFamily="34" charset="0"/>
              </a:rPr>
              <a:t>.</a:t>
            </a:r>
            <a:endParaRPr lang="en-US" dirty="0">
              <a:latin typeface="Calibri" pitchFamily="34" charset="0"/>
            </a:endParaRPr>
          </a:p>
        </p:txBody>
      </p:sp>
    </p:spTree>
    <p:extLst>
      <p:ext uri="{BB962C8B-B14F-4D97-AF65-F5344CB8AC3E}">
        <p14:creationId xmlns:p14="http://schemas.microsoft.com/office/powerpoint/2010/main" val="295284512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lstStyle/>
          <a:p>
            <a:pPr algn="just"/>
            <a:r>
              <a:rPr lang="en-US" b="1" dirty="0" smtClean="0">
                <a:latin typeface="Calibri" pitchFamily="34" charset="0"/>
              </a:rPr>
              <a:t>Communication &amp; consultation. </a:t>
            </a:r>
            <a:r>
              <a:rPr lang="en-US" dirty="0">
                <a:latin typeface="Calibri" pitchFamily="34" charset="0"/>
              </a:rPr>
              <a:t>‘Risk’ is dynamic and subject to constant change, so the process </a:t>
            </a:r>
            <a:r>
              <a:rPr lang="en-US" dirty="0" smtClean="0">
                <a:latin typeface="Calibri" pitchFamily="34" charset="0"/>
              </a:rPr>
              <a:t>requires </a:t>
            </a:r>
            <a:r>
              <a:rPr lang="en-US" u="sng" dirty="0" smtClean="0">
                <a:latin typeface="Calibri" pitchFamily="34" charset="0"/>
              </a:rPr>
              <a:t>continuous monitoring &amp; review and communication &amp; consulting.</a:t>
            </a:r>
            <a:endParaRPr lang="en-US" dirty="0">
              <a:latin typeface="Calibri" pitchFamily="34" charset="0"/>
            </a:endParaRPr>
          </a:p>
        </p:txBody>
      </p:sp>
    </p:spTree>
    <p:extLst>
      <p:ext uri="{BB962C8B-B14F-4D97-AF65-F5344CB8AC3E}">
        <p14:creationId xmlns:p14="http://schemas.microsoft.com/office/powerpoint/2010/main" val="213985681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Compliance</a:t>
            </a:r>
            <a:endParaRPr lang="en-GB" dirty="0"/>
          </a:p>
        </p:txBody>
      </p:sp>
      <p:sp>
        <p:nvSpPr>
          <p:cNvPr id="3" name="Content Placeholder 2"/>
          <p:cNvSpPr>
            <a:spLocks noGrp="1"/>
          </p:cNvSpPr>
          <p:nvPr>
            <p:ph idx="1"/>
          </p:nvPr>
        </p:nvSpPr>
        <p:spPr/>
        <p:txBody>
          <a:bodyPr>
            <a:normAutofit fontScale="85000" lnSpcReduction="10000"/>
          </a:bodyPr>
          <a:lstStyle/>
          <a:p>
            <a:pPr marL="0" indent="0" algn="just">
              <a:buNone/>
            </a:pPr>
            <a:r>
              <a:rPr lang="en-GB" dirty="0" smtClean="0"/>
              <a:t>Is defined as adherence to regulatory framework to which the organization is subject. Others define compliance as effective control to achieve organization’s set strategies and objectives for which the organization is set up to attain and achieve.</a:t>
            </a:r>
          </a:p>
          <a:p>
            <a:pPr marL="0" indent="0" algn="just">
              <a:buNone/>
            </a:pPr>
            <a:r>
              <a:rPr lang="en-GB" dirty="0" smtClean="0"/>
              <a:t>Effective control is about:</a:t>
            </a:r>
          </a:p>
          <a:p>
            <a:pPr algn="just"/>
            <a:r>
              <a:rPr lang="en-GB" dirty="0" smtClean="0"/>
              <a:t>Establishing standards of performance,</a:t>
            </a:r>
          </a:p>
          <a:p>
            <a:pPr algn="just"/>
            <a:r>
              <a:rPr lang="en-GB" dirty="0" smtClean="0"/>
              <a:t>Measuring performance,</a:t>
            </a:r>
          </a:p>
          <a:p>
            <a:pPr algn="just"/>
            <a:r>
              <a:rPr lang="en-GB" dirty="0" smtClean="0"/>
              <a:t>Comparing actual results against standards</a:t>
            </a:r>
          </a:p>
          <a:p>
            <a:pPr algn="just"/>
            <a:r>
              <a:rPr lang="en-GB" dirty="0" smtClean="0"/>
              <a:t>Take corrective actions where required.</a:t>
            </a:r>
            <a:endParaRPr lang="en-GB" dirty="0"/>
          </a:p>
        </p:txBody>
      </p:sp>
    </p:spTree>
    <p:extLst>
      <p:ext uri="{BB962C8B-B14F-4D97-AF65-F5344CB8AC3E}">
        <p14:creationId xmlns:p14="http://schemas.microsoft.com/office/powerpoint/2010/main" val="388534661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fontScale="92500" lnSpcReduction="20000"/>
          </a:bodyPr>
          <a:lstStyle/>
          <a:p>
            <a:pPr marL="0" indent="0" algn="just">
              <a:buNone/>
            </a:pPr>
            <a:r>
              <a:rPr lang="en-GB" dirty="0" smtClean="0"/>
              <a:t>Effective control comprise of:</a:t>
            </a:r>
          </a:p>
          <a:p>
            <a:pPr algn="just"/>
            <a:r>
              <a:rPr lang="en-GB" dirty="0" smtClean="0"/>
              <a:t>Directive controls to ensure that there is a clear direction and drive towards achieving stated objectives.</a:t>
            </a:r>
          </a:p>
          <a:p>
            <a:pPr algn="just"/>
            <a:r>
              <a:rPr lang="en-GB" dirty="0" smtClean="0"/>
              <a:t>Preventive controls to ensure the systems work in the first place.</a:t>
            </a:r>
          </a:p>
          <a:p>
            <a:pPr algn="just"/>
            <a:r>
              <a:rPr lang="en-GB" dirty="0" smtClean="0"/>
              <a:t>Detective controls to pick up transactional errors that have not been prevented.</a:t>
            </a:r>
          </a:p>
          <a:p>
            <a:pPr algn="just"/>
            <a:r>
              <a:rPr lang="en-GB" dirty="0" smtClean="0"/>
              <a:t>Corrective controls to ensure that where problems are identified, they are properly dealt with.</a:t>
            </a:r>
            <a:endParaRPr lang="en-GB" dirty="0"/>
          </a:p>
        </p:txBody>
      </p:sp>
    </p:spTree>
    <p:extLst>
      <p:ext uri="{BB962C8B-B14F-4D97-AF65-F5344CB8AC3E}">
        <p14:creationId xmlns:p14="http://schemas.microsoft.com/office/powerpoint/2010/main" val="144971079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fontScale="85000" lnSpcReduction="10000"/>
          </a:bodyPr>
          <a:lstStyle/>
          <a:p>
            <a:pPr marL="0" indent="0" algn="just">
              <a:buNone/>
            </a:pPr>
            <a:r>
              <a:rPr lang="en-GB" dirty="0" smtClean="0"/>
              <a:t>The four control types will assist HR to address four other questions in performance and the questions are:</a:t>
            </a:r>
          </a:p>
          <a:p>
            <a:pPr algn="just"/>
            <a:r>
              <a:rPr lang="en-GB" dirty="0" smtClean="0"/>
              <a:t>How do we get the right culture and drive to ensure these risks are appreciated and anticipated?</a:t>
            </a:r>
          </a:p>
          <a:p>
            <a:pPr algn="just"/>
            <a:r>
              <a:rPr lang="en-GB" dirty="0" smtClean="0"/>
              <a:t>How do we install specific measures to prevent the risks that we now understand?</a:t>
            </a:r>
          </a:p>
          <a:p>
            <a:pPr algn="just"/>
            <a:r>
              <a:rPr lang="en-GB" dirty="0" smtClean="0"/>
              <a:t>How can we find out if despite our best efforts things are still going wrong?</a:t>
            </a:r>
          </a:p>
          <a:p>
            <a:pPr algn="just"/>
            <a:r>
              <a:rPr lang="en-GB" dirty="0" smtClean="0"/>
              <a:t>How can we plan in advance to address problems that we detect particularly when they represent significant risk to our business?</a:t>
            </a:r>
            <a:endParaRPr lang="en-GB" dirty="0"/>
          </a:p>
        </p:txBody>
      </p:sp>
    </p:spTree>
    <p:extLst>
      <p:ext uri="{BB962C8B-B14F-4D97-AF65-F5344CB8AC3E}">
        <p14:creationId xmlns:p14="http://schemas.microsoft.com/office/powerpoint/2010/main" val="379723519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lstStyle/>
          <a:p>
            <a:pPr marL="0" indent="0" algn="just">
              <a:buNone/>
            </a:pPr>
            <a:r>
              <a:rPr lang="en-GB" dirty="0" smtClean="0"/>
              <a:t>Any committed HR manager will not watch and tolerate any issues of non compliance with any provisions of the organization. It is for this reason that corrective controls become the only sure way of bringing situations back to normal or original state,.</a:t>
            </a:r>
            <a:endParaRPr lang="en-GB" dirty="0"/>
          </a:p>
        </p:txBody>
      </p:sp>
    </p:spTree>
    <p:extLst>
      <p:ext uri="{BB962C8B-B14F-4D97-AF65-F5344CB8AC3E}">
        <p14:creationId xmlns:p14="http://schemas.microsoft.com/office/powerpoint/2010/main" val="351767159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a:xfrm>
            <a:off x="467544" y="1556792"/>
            <a:ext cx="8229600" cy="4525963"/>
          </a:xfrm>
        </p:spPr>
        <p:txBody>
          <a:bodyPr>
            <a:normAutofit fontScale="92500" lnSpcReduction="20000"/>
          </a:bodyPr>
          <a:lstStyle/>
          <a:p>
            <a:pPr marL="0" indent="0" algn="just">
              <a:buNone/>
            </a:pPr>
            <a:r>
              <a:rPr lang="en-GB" dirty="0" smtClean="0"/>
              <a:t>Human capital is the most critical tool for converting any resources into outputs and outcomes. Effective use of Human Capital demands proper definition of strategies and objectives and communicate to all stakeholders. There is need for defining the risks that may hinder achievement of the objectives and provide for mitigating measures to counter-act on the risks for the purpose to be realized. Finally, efforts to compare practice and regulatory framework should provide closer monitoring and review of performance of the organization.</a:t>
            </a:r>
            <a:endParaRPr lang="en-GB" dirty="0"/>
          </a:p>
        </p:txBody>
      </p:sp>
    </p:spTree>
    <p:extLst>
      <p:ext uri="{BB962C8B-B14F-4D97-AF65-F5344CB8AC3E}">
        <p14:creationId xmlns:p14="http://schemas.microsoft.com/office/powerpoint/2010/main" val="59731685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GB" dirty="0" smtClean="0"/>
              <a:t>Closing the presentation</a:t>
            </a:r>
            <a:endParaRPr lang="en-GB" dirty="0"/>
          </a:p>
        </p:txBody>
      </p:sp>
      <p:sp>
        <p:nvSpPr>
          <p:cNvPr id="3" name="Content Placeholder 2"/>
          <p:cNvSpPr>
            <a:spLocks noGrp="1"/>
          </p:cNvSpPr>
          <p:nvPr>
            <p:ph idx="1"/>
          </p:nvPr>
        </p:nvSpPr>
        <p:spPr/>
        <p:txBody>
          <a:bodyPr/>
          <a:lstStyle/>
          <a:p>
            <a:pPr marL="0" indent="0" algn="just">
              <a:buNone/>
            </a:pPr>
            <a:r>
              <a:rPr lang="en-GB" dirty="0" smtClean="0"/>
              <a:t>Thank you for your attention and may the Almighty God look after you all as the program progresses.</a:t>
            </a:r>
          </a:p>
          <a:p>
            <a:pPr marL="0" indent="0" algn="ctr">
              <a:buNone/>
            </a:pPr>
            <a:r>
              <a:rPr lang="en-GB" dirty="0" smtClean="0"/>
              <a:t>Thank you</a:t>
            </a:r>
            <a:endParaRPr lang="en-GB" dirty="0"/>
          </a:p>
        </p:txBody>
      </p:sp>
    </p:spTree>
    <p:extLst>
      <p:ext uri="{BB962C8B-B14F-4D97-AF65-F5344CB8AC3E}">
        <p14:creationId xmlns:p14="http://schemas.microsoft.com/office/powerpoint/2010/main" val="339731812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1155</TotalTime>
  <Words>1581</Words>
  <Application>Microsoft Office PowerPoint</Application>
  <PresentationFormat>On-screen Show (4:3)</PresentationFormat>
  <Paragraphs>126</Paragraphs>
  <Slides>28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Century Gothic</vt:lpstr>
      <vt:lpstr>Comic Sans MS</vt:lpstr>
      <vt:lpstr>Tahoma</vt:lpstr>
      <vt:lpstr>Wingdings</vt:lpstr>
      <vt:lpstr>Office Theme</vt:lpstr>
      <vt:lpstr>HUMAN RESOURCE GOVERNANCE, RISK MANAGEMENT AND COMPLIANCE</vt:lpstr>
      <vt:lpstr>Presentation outline</vt:lpstr>
      <vt:lpstr>Overview of Human Resources Management</vt:lpstr>
      <vt:lpstr>Cont’d</vt:lpstr>
      <vt:lpstr>Major Components of Human Resources Management</vt:lpstr>
      <vt:lpstr>Human Resources Governance</vt:lpstr>
      <vt:lpstr>Human Resources Direction</vt:lpstr>
      <vt:lpstr>Human Resources Management Control</vt:lpstr>
      <vt:lpstr>Control Model</vt:lpstr>
      <vt:lpstr>Why is governance necessary in human resources management?</vt:lpstr>
      <vt:lpstr>Cont’d</vt:lpstr>
      <vt:lpstr>Human Resources Risk management</vt:lpstr>
      <vt:lpstr>Cont’d</vt:lpstr>
      <vt:lpstr>Cont’d</vt:lpstr>
      <vt:lpstr>Cont’d</vt:lpstr>
      <vt:lpstr>Cont’d</vt:lpstr>
      <vt:lpstr>What is Risk Management</vt:lpstr>
      <vt:lpstr>Risk Management process </vt:lpstr>
      <vt:lpstr>Cont’d</vt:lpstr>
      <vt:lpstr>Cont’d</vt:lpstr>
      <vt:lpstr>Cont’d</vt:lpstr>
      <vt:lpstr>Cont’d</vt:lpstr>
      <vt:lpstr>Compliance</vt:lpstr>
      <vt:lpstr>Cont’d</vt:lpstr>
      <vt:lpstr>Cont’d</vt:lpstr>
      <vt:lpstr>Cont’d</vt:lpstr>
      <vt:lpstr>Conclusion</vt:lpstr>
      <vt:lpstr>Closing the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 GOVERNANCE, RISK MANAGEMENT AND COMPLIANCE</dc:title>
  <dc:creator>User</dc:creator>
  <cp:lastModifiedBy>USER</cp:lastModifiedBy>
  <cp:revision>95</cp:revision>
  <dcterms:created xsi:type="dcterms:W3CDTF">2017-10-06T09:28:58Z</dcterms:created>
  <dcterms:modified xsi:type="dcterms:W3CDTF">2017-10-31T06:31:03Z</dcterms:modified>
</cp:coreProperties>
</file>